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9" r:id="rId2"/>
  </p:sldMasterIdLst>
  <p:notesMasterIdLst>
    <p:notesMasterId r:id="rId23"/>
  </p:notesMasterIdLst>
  <p:sldIdLst>
    <p:sldId id="4622" r:id="rId3"/>
    <p:sldId id="4595" r:id="rId4"/>
    <p:sldId id="4596" r:id="rId5"/>
    <p:sldId id="4610" r:id="rId6"/>
    <p:sldId id="4611" r:id="rId7"/>
    <p:sldId id="4612" r:id="rId8"/>
    <p:sldId id="4613" r:id="rId9"/>
    <p:sldId id="4614" r:id="rId10"/>
    <p:sldId id="4615" r:id="rId11"/>
    <p:sldId id="4616" r:id="rId12"/>
    <p:sldId id="4617" r:id="rId13"/>
    <p:sldId id="4618" r:id="rId14"/>
    <p:sldId id="4624" r:id="rId15"/>
    <p:sldId id="4630" r:id="rId16"/>
    <p:sldId id="4625" r:id="rId17"/>
    <p:sldId id="4626" r:id="rId18"/>
    <p:sldId id="4627" r:id="rId19"/>
    <p:sldId id="4628" r:id="rId20"/>
    <p:sldId id="4629" r:id="rId21"/>
    <p:sldId id="4623" r:id="rId22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49"/>
    <a:srgbClr val="46A8C6"/>
    <a:srgbClr val="FFFFFF"/>
    <a:srgbClr val="20467D"/>
    <a:srgbClr val="643173"/>
    <a:srgbClr val="DCF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6327" autoAdjust="0"/>
  </p:normalViewPr>
  <p:slideViewPr>
    <p:cSldViewPr snapToGrid="0" snapToObjects="1">
      <p:cViewPr varScale="1">
        <p:scale>
          <a:sx n="139" d="100"/>
          <a:sy n="139" d="100"/>
        </p:scale>
        <p:origin x="17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A417D-444D-3549-A0F5-4B4C2D07F468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02BD9-35DE-004A-9425-6AB2DC9CA6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7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backup and PIT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consumer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kafka's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design Kafka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durable backup and PIT in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backup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179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gradFill>
          <a:gsLst>
            <a:gs pos="0">
              <a:srgbClr val="1B4473"/>
            </a:gs>
            <a:gs pos="76000">
              <a:srgbClr val="17375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C11E82C5-F8C2-498D-9463-749AE12180C3}"/>
              </a:ext>
            </a:extLst>
          </p:cNvPr>
          <p:cNvGrpSpPr/>
          <p:nvPr userDrawn="1"/>
        </p:nvGrpSpPr>
        <p:grpSpPr>
          <a:xfrm>
            <a:off x="7278681" y="311850"/>
            <a:ext cx="1484320" cy="469280"/>
            <a:chOff x="2809874" y="2046922"/>
            <a:chExt cx="3530918" cy="1116330"/>
          </a:xfrm>
          <a:solidFill>
            <a:schemeClr val="bg1"/>
          </a:solidFill>
        </p:grpSpPr>
        <p:grpSp>
          <p:nvGrpSpPr>
            <p:cNvPr id="25" name="Graphic 2">
              <a:extLst>
                <a:ext uri="{FF2B5EF4-FFF2-40B4-BE49-F238E27FC236}">
                  <a16:creationId xmlns:a16="http://schemas.microsoft.com/office/drawing/2014/main" id="{A339E682-02BC-4FA8-857A-617498378E65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solidFill>
              <a:schemeClr val="bg1"/>
            </a:solidFill>
          </p:grpSpPr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F968ECBC-EE7D-466E-9763-8DF5D68BBBA0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solidFill>
                <a:schemeClr val="bg1"/>
              </a:solidFill>
            </p:grpSpPr>
            <p:sp>
              <p:nvSpPr>
                <p:cNvPr id="43" name="Graphic 2">
                  <a:extLst>
                    <a:ext uri="{FF2B5EF4-FFF2-40B4-BE49-F238E27FC236}">
                      <a16:creationId xmlns:a16="http://schemas.microsoft.com/office/drawing/2014/main" id="{A7F85A03-43C0-487D-99C4-56DBEB7CBC4A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44" name="Graphic 2">
                  <a:extLst>
                    <a:ext uri="{FF2B5EF4-FFF2-40B4-BE49-F238E27FC236}">
                      <a16:creationId xmlns:a16="http://schemas.microsoft.com/office/drawing/2014/main" id="{85A38014-CDC8-4E81-8420-6A2F180B0C13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solidFill>
                  <a:schemeClr val="bg1"/>
                </a:solidFill>
              </p:grpSpPr>
              <p:sp>
                <p:nvSpPr>
                  <p:cNvPr id="45" name="Graphic 2">
                    <a:extLst>
                      <a:ext uri="{FF2B5EF4-FFF2-40B4-BE49-F238E27FC236}">
                        <a16:creationId xmlns:a16="http://schemas.microsoft.com/office/drawing/2014/main" id="{6DEDD7AD-3B68-4173-8EB3-9D3DE022D67A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46" name="Graphic 2">
                    <a:extLst>
                      <a:ext uri="{FF2B5EF4-FFF2-40B4-BE49-F238E27FC236}">
                        <a16:creationId xmlns:a16="http://schemas.microsoft.com/office/drawing/2014/main" id="{A266FBA9-1B5F-4568-A2D0-E6F88C2A7555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48" name="Graphic 2">
                    <a:extLst>
                      <a:ext uri="{FF2B5EF4-FFF2-40B4-BE49-F238E27FC236}">
                        <a16:creationId xmlns:a16="http://schemas.microsoft.com/office/drawing/2014/main" id="{5B937ACE-D97D-493B-A96A-2E33C7F1E090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C5CABE4D-3014-41A5-9DAE-9AA7329B1D29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solidFill>
                <a:schemeClr val="bg1"/>
              </a:solidFill>
            </p:grpSpPr>
            <p:sp>
              <p:nvSpPr>
                <p:cNvPr id="36" name="Graphic 2">
                  <a:extLst>
                    <a:ext uri="{FF2B5EF4-FFF2-40B4-BE49-F238E27FC236}">
                      <a16:creationId xmlns:a16="http://schemas.microsoft.com/office/drawing/2014/main" id="{78431A10-31B6-474B-8B63-CF493EF40301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7" name="Graphic 2">
                  <a:extLst>
                    <a:ext uri="{FF2B5EF4-FFF2-40B4-BE49-F238E27FC236}">
                      <a16:creationId xmlns:a16="http://schemas.microsoft.com/office/drawing/2014/main" id="{577CF4E4-45C2-4DA9-90CA-30A75236B50C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8" name="Graphic 2">
                  <a:extLst>
                    <a:ext uri="{FF2B5EF4-FFF2-40B4-BE49-F238E27FC236}">
                      <a16:creationId xmlns:a16="http://schemas.microsoft.com/office/drawing/2014/main" id="{F390B817-1C80-4B9F-8320-53C30AF4CAE6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9" name="Graphic 2">
                  <a:extLst>
                    <a:ext uri="{FF2B5EF4-FFF2-40B4-BE49-F238E27FC236}">
                      <a16:creationId xmlns:a16="http://schemas.microsoft.com/office/drawing/2014/main" id="{843FF296-06B4-46D5-AF07-6C4021C76348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40" name="Graphic 2">
                  <a:extLst>
                    <a:ext uri="{FF2B5EF4-FFF2-40B4-BE49-F238E27FC236}">
                      <a16:creationId xmlns:a16="http://schemas.microsoft.com/office/drawing/2014/main" id="{F17E5111-D4DB-4DE3-9D51-76E0C92CC748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41" name="Graphic 2">
                  <a:extLst>
                    <a:ext uri="{FF2B5EF4-FFF2-40B4-BE49-F238E27FC236}">
                      <a16:creationId xmlns:a16="http://schemas.microsoft.com/office/drawing/2014/main" id="{07179789-04C0-4312-A570-784D5A43F415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26" name="Graphic 2">
              <a:extLst>
                <a:ext uri="{FF2B5EF4-FFF2-40B4-BE49-F238E27FC236}">
                  <a16:creationId xmlns:a16="http://schemas.microsoft.com/office/drawing/2014/main" id="{4A9E9282-561B-4AD7-8B2D-9A2334DF0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solidFill>
              <a:schemeClr val="bg1"/>
            </a:solidFill>
          </p:grpSpPr>
          <p:sp>
            <p:nvSpPr>
              <p:cNvPr id="27" name="Graphic 2">
                <a:extLst>
                  <a:ext uri="{FF2B5EF4-FFF2-40B4-BE49-F238E27FC236}">
                    <a16:creationId xmlns:a16="http://schemas.microsoft.com/office/drawing/2014/main" id="{6565266E-A7B7-45FB-B5D7-52028AF28994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8" name="Graphic 2">
                <a:extLst>
                  <a:ext uri="{FF2B5EF4-FFF2-40B4-BE49-F238E27FC236}">
                    <a16:creationId xmlns:a16="http://schemas.microsoft.com/office/drawing/2014/main" id="{38A80C39-79A6-4BD3-98C3-64FA844C4C5F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9" name="Graphic 2">
                <a:extLst>
                  <a:ext uri="{FF2B5EF4-FFF2-40B4-BE49-F238E27FC236}">
                    <a16:creationId xmlns:a16="http://schemas.microsoft.com/office/drawing/2014/main" id="{1F7AE15B-7E48-4421-8720-B00ADFAA9F3B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0" name="Graphic 2">
                <a:extLst>
                  <a:ext uri="{FF2B5EF4-FFF2-40B4-BE49-F238E27FC236}">
                    <a16:creationId xmlns:a16="http://schemas.microsoft.com/office/drawing/2014/main" id="{3083DF40-8A7B-4A4E-95A6-24941EE221EB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1" name="Graphic 2">
                <a:extLst>
                  <a:ext uri="{FF2B5EF4-FFF2-40B4-BE49-F238E27FC236}">
                    <a16:creationId xmlns:a16="http://schemas.microsoft.com/office/drawing/2014/main" id="{F396FC3D-40C5-4915-AC23-85F25749B14D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2" name="Graphic 2">
                <a:extLst>
                  <a:ext uri="{FF2B5EF4-FFF2-40B4-BE49-F238E27FC236}">
                    <a16:creationId xmlns:a16="http://schemas.microsoft.com/office/drawing/2014/main" id="{D7F28279-FD0E-4997-8DC2-24501783AAEB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3" name="Graphic 2">
                <a:extLst>
                  <a:ext uri="{FF2B5EF4-FFF2-40B4-BE49-F238E27FC236}">
                    <a16:creationId xmlns:a16="http://schemas.microsoft.com/office/drawing/2014/main" id="{B9554BB4-46BB-4D35-B6F9-41E439C1F7FC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63" name="LIne 62">
            <a:extLst>
              <a:ext uri="{FF2B5EF4-FFF2-40B4-BE49-F238E27FC236}">
                <a16:creationId xmlns:a16="http://schemas.microsoft.com/office/drawing/2014/main" id="{8FA2B24A-2C23-8E49-874B-06E032F6C49F}"/>
              </a:ext>
            </a:extLst>
          </p:cNvPr>
          <p:cNvSpPr/>
          <p:nvPr userDrawn="1"/>
        </p:nvSpPr>
        <p:spPr bwMode="auto">
          <a:xfrm rot="18900000">
            <a:off x="3459492" y="-1470081"/>
            <a:ext cx="4462735" cy="8353518"/>
          </a:xfrm>
          <a:custGeom>
            <a:avLst/>
            <a:gdLst>
              <a:gd name="connsiteX0" fmla="*/ 1890741 w 4543107"/>
              <a:gd name="connsiteY0" fmla="*/ 0 h 8404426"/>
              <a:gd name="connsiteX1" fmla="*/ 4543107 w 4543107"/>
              <a:gd name="connsiteY1" fmla="*/ 2652367 h 8404426"/>
              <a:gd name="connsiteX2" fmla="*/ 4543107 w 4543107"/>
              <a:gd name="connsiteY2" fmla="*/ 6883792 h 8404426"/>
              <a:gd name="connsiteX3" fmla="*/ 3022474 w 4543107"/>
              <a:gd name="connsiteY3" fmla="*/ 8404426 h 8404426"/>
              <a:gd name="connsiteX4" fmla="*/ 0 w 4543107"/>
              <a:gd name="connsiteY4" fmla="*/ 5381952 h 8404426"/>
              <a:gd name="connsiteX5" fmla="*/ 0 w 4543107"/>
              <a:gd name="connsiteY5" fmla="*/ 0 h 84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3107" h="8404426">
                <a:moveTo>
                  <a:pt x="1890741" y="0"/>
                </a:moveTo>
                <a:lnTo>
                  <a:pt x="4543107" y="2652367"/>
                </a:lnTo>
                <a:lnTo>
                  <a:pt x="4543107" y="6883792"/>
                </a:lnTo>
                <a:lnTo>
                  <a:pt x="3022474" y="8404426"/>
                </a:lnTo>
                <a:lnTo>
                  <a:pt x="0" y="53819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C49C9">
                  <a:alpha val="79000"/>
                </a:srgbClr>
              </a:gs>
              <a:gs pos="91000">
                <a:srgbClr val="173753">
                  <a:alpha val="29000"/>
                </a:srgbClr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413D48A6-5CAD-F049-9A54-E7184172C141}"/>
              </a:ext>
            </a:extLst>
          </p:cNvPr>
          <p:cNvSpPr/>
          <p:nvPr userDrawn="1"/>
        </p:nvSpPr>
        <p:spPr bwMode="auto">
          <a:xfrm rot="18900000">
            <a:off x="-59929" y="1486565"/>
            <a:ext cx="3517475" cy="5747476"/>
          </a:xfrm>
          <a:custGeom>
            <a:avLst/>
            <a:gdLst>
              <a:gd name="connsiteX0" fmla="*/ 3517475 w 3517475"/>
              <a:gd name="connsiteY0" fmla="*/ 0 h 5747476"/>
              <a:gd name="connsiteX1" fmla="*/ 3517475 w 3517475"/>
              <a:gd name="connsiteY1" fmla="*/ 5747476 h 5747476"/>
              <a:gd name="connsiteX2" fmla="*/ 0 w 3517475"/>
              <a:gd name="connsiteY2" fmla="*/ 2230000 h 5747476"/>
              <a:gd name="connsiteX3" fmla="*/ 2230000 w 3517475"/>
              <a:gd name="connsiteY3" fmla="*/ 0 h 574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7475" h="5747476">
                <a:moveTo>
                  <a:pt x="3517475" y="0"/>
                </a:moveTo>
                <a:lnTo>
                  <a:pt x="3517475" y="5747476"/>
                </a:lnTo>
                <a:lnTo>
                  <a:pt x="0" y="2230000"/>
                </a:lnTo>
                <a:lnTo>
                  <a:pt x="2230000" y="0"/>
                </a:lnTo>
                <a:close/>
              </a:path>
            </a:pathLst>
          </a:custGeom>
          <a:gradFill flip="none" rotWithShape="1">
            <a:gsLst>
              <a:gs pos="47000">
                <a:srgbClr val="4C5BDC">
                  <a:alpha val="48000"/>
                </a:srgbClr>
              </a:gs>
              <a:gs pos="0">
                <a:srgbClr val="1C49C9">
                  <a:alpha val="58000"/>
                </a:srgbClr>
              </a:gs>
              <a:gs pos="93000">
                <a:srgbClr val="173753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94568" y="-977881"/>
            <a:ext cx="1806640" cy="231577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4C5BD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443" name="Line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8254499" y="3465797"/>
            <a:ext cx="889503" cy="1677705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4C5BD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69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2812" y="3989552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12" y="4332892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7172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7125" y="3989778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0400" y="4341531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2156252"/>
            <a:ext cx="838200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46" name="Picture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040" y="3025074"/>
            <a:ext cx="1003637" cy="119809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721" y="3643885"/>
            <a:ext cx="711481" cy="137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85" y="54625"/>
            <a:ext cx="1484320" cy="129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7308" y="49943"/>
            <a:ext cx="1484320" cy="100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253603" y="1813227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0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654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07470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7EAD6F-4F8F-4519-A50E-AE974E707799}"/>
              </a:ext>
            </a:extLst>
          </p:cNvPr>
          <p:cNvGrpSpPr/>
          <p:nvPr userDrawn="1"/>
        </p:nvGrpSpPr>
        <p:grpSpPr>
          <a:xfrm flipH="1">
            <a:off x="5683170" y="-731593"/>
            <a:ext cx="3537031" cy="7975405"/>
            <a:chOff x="-79486" y="-741365"/>
            <a:chExt cx="3537031" cy="7975405"/>
          </a:xfrm>
        </p:grpSpPr>
        <p:sp>
          <p:nvSpPr>
            <p:cNvPr id="38" name="Line 8">
              <a:extLst>
                <a:ext uri="{FF2B5EF4-FFF2-40B4-BE49-F238E27FC236}">
                  <a16:creationId xmlns:a16="http://schemas.microsoft.com/office/drawing/2014/main" id="{26EF695A-A116-4DE3-810E-CD03F3CE7188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9EB4F4">
                <a:alpha val="68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Line 9">
              <a:extLst>
                <a:ext uri="{FF2B5EF4-FFF2-40B4-BE49-F238E27FC236}">
                  <a16:creationId xmlns:a16="http://schemas.microsoft.com/office/drawing/2014/main" id="{97B1EA11-B631-415F-B6EF-4EE7C9B2D80C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pic>
        <p:nvPicPr>
          <p:cNvPr id="63" name="Picture 4">
            <a:extLst>
              <a:ext uri="{FF2B5EF4-FFF2-40B4-BE49-F238E27FC236}">
                <a16:creationId xmlns:a16="http://schemas.microsoft.com/office/drawing/2014/main" id="{02FA3579-ABEF-48C9-B8BC-6070E8558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9FFBD3-9186-D241-8199-6904FD4F2FAD}"/>
              </a:ext>
            </a:extLst>
          </p:cNvPr>
          <p:cNvGrpSpPr/>
          <p:nvPr userDrawn="1"/>
        </p:nvGrpSpPr>
        <p:grpSpPr>
          <a:xfrm flipH="1">
            <a:off x="5715002" y="-731593"/>
            <a:ext cx="3537031" cy="7975405"/>
            <a:chOff x="-79486" y="-741365"/>
            <a:chExt cx="3537031" cy="7975405"/>
          </a:xfrm>
        </p:grpSpPr>
        <p:sp>
          <p:nvSpPr>
            <p:cNvPr id="33" name="Line 8">
              <a:extLst>
                <a:ext uri="{FF2B5EF4-FFF2-40B4-BE49-F238E27FC236}">
                  <a16:creationId xmlns:a16="http://schemas.microsoft.com/office/drawing/2014/main" id="{6DF6F1FB-3FB1-5841-9A99-7E8E255B893A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4C5BDC">
                <a:alpha val="16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Line 9">
              <a:extLst>
                <a:ext uri="{FF2B5EF4-FFF2-40B4-BE49-F238E27FC236}">
                  <a16:creationId xmlns:a16="http://schemas.microsoft.com/office/drawing/2014/main" id="{437DCC34-27AB-C441-9A9B-CD8A73EA7818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4907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Im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531A93-AB2C-7C4B-B6FB-D1B407CC0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3352800" cy="266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BDB63-BF20-3248-B722-01FB60F6C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2402" y="1428750"/>
            <a:ext cx="4422775" cy="266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472879" indent="0">
              <a:buClr>
                <a:schemeClr val="tx1">
                  <a:lumMod val="75000"/>
                </a:schemeClr>
              </a:buClr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9F6A76-25C8-4210-A6F9-193CCD1AE923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9704E36-4AD2-634F-B559-CA58A1C99BDC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8C4A893-49BD-FC4F-9809-6396E90BA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8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g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531A93-AB2C-7C4B-B6FB-D1B407CC0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3352800" cy="266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BDB63-BF20-3248-B722-01FB60F6C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2402" y="1428750"/>
            <a:ext cx="4422775" cy="266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FCA85-45BC-425F-9E69-3D0E5659FFE1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9704E36-4AD2-634F-B559-CA58A1C99BDC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8C4A893-49BD-FC4F-9809-6396E90BA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596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dec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A61BBC-CAC8-4FCC-9878-573F944ECBE2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2FCF21B-5594-274D-9864-18A3F72CD338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F3E459B-4BEC-8F49-8328-B16B78ECE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0371F61-7674-AB46-A67E-75643480CE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60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dec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75975-B71F-49C0-ADE6-303D52C83F4C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2FCF21B-5594-274D-9864-18A3F72CD338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F3E459B-4BEC-8F49-8328-B16B78ECE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0371F61-7674-AB46-A67E-75643480CE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4734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7352C-9404-4555-9C4A-E6741C3A8F68}"/>
              </a:ext>
            </a:extLst>
          </p:cNvPr>
          <p:cNvSpPr/>
          <p:nvPr userDrawn="1"/>
        </p:nvSpPr>
        <p:spPr bwMode="auto">
          <a:xfrm>
            <a:off x="2" y="1"/>
            <a:ext cx="3240911" cy="5143500"/>
          </a:xfrm>
          <a:prstGeom prst="rect">
            <a:avLst/>
          </a:prstGeom>
          <a:solidFill>
            <a:srgbClr val="1737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5814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D12A3A-D575-4F42-BAF8-FC3B317AD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3092581"/>
            <a:ext cx="2514600" cy="1688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252013" indent="-252013"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E76A470-0593-4738-ABF9-8096C50A5B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1402" y="303214"/>
            <a:ext cx="5181599" cy="4478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defRPr sz="1600">
                <a:solidFill>
                  <a:schemeClr val="tx1">
                    <a:lumMod val="7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EFDD523-DF9C-4BAA-9A66-78BCF3164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1561097"/>
            <a:ext cx="2582946" cy="553998"/>
          </a:xfrm>
          <a:prstGeom prst="rect">
            <a:avLst/>
          </a:prstGeom>
        </p:spPr>
        <p:txBody>
          <a:bodyPr/>
          <a:lstStyle>
            <a:lvl1pPr>
              <a:defRPr sz="2700">
                <a:solidFill>
                  <a:srgbClr val="9EB4F4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67AA9EE1-3124-4FE6-8B38-04005B1BA095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56723BFD-2E80-4690-A3FC-D105C98C68F9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EAF91184-ECE1-4499-BF06-7B5DB23C0208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9" name="Graphic 2">
                  <a:extLst>
                    <a:ext uri="{FF2B5EF4-FFF2-40B4-BE49-F238E27FC236}">
                      <a16:creationId xmlns:a16="http://schemas.microsoft.com/office/drawing/2014/main" id="{6516CC0C-4579-48ED-A66A-372114EFA9AE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620020D1-1010-4805-8C24-618AAEA25198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31" name="Graphic 2">
                    <a:extLst>
                      <a:ext uri="{FF2B5EF4-FFF2-40B4-BE49-F238E27FC236}">
                        <a16:creationId xmlns:a16="http://schemas.microsoft.com/office/drawing/2014/main" id="{8B2A7A8C-3F03-4D86-A0D2-B92BD0AACBA9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2" name="Graphic 2">
                    <a:extLst>
                      <a:ext uri="{FF2B5EF4-FFF2-40B4-BE49-F238E27FC236}">
                        <a16:creationId xmlns:a16="http://schemas.microsoft.com/office/drawing/2014/main" id="{C3315B9E-345B-49F1-B439-9355D8FA68BB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3" name="Graphic 2">
                    <a:extLst>
                      <a:ext uri="{FF2B5EF4-FFF2-40B4-BE49-F238E27FC236}">
                        <a16:creationId xmlns:a16="http://schemas.microsoft.com/office/drawing/2014/main" id="{1ED2DD05-303C-41A7-B5B9-8AC895C0E6D3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F9449A1E-8DC2-47A8-9EE4-D0168FA202FC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1C4BFC7-E4EC-41AD-9483-5694B311CDD7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AFB165B3-41A4-43A7-B237-6ABC0E7EC5F4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577325A8-4C8A-4C56-8C85-8E7D779FFA0B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E6E8DED3-21E2-48D9-9532-0106D2A96948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7" name="Graphic 2">
                  <a:extLst>
                    <a:ext uri="{FF2B5EF4-FFF2-40B4-BE49-F238E27FC236}">
                      <a16:creationId xmlns:a16="http://schemas.microsoft.com/office/drawing/2014/main" id="{06C1A99F-672B-4B23-9444-EF2D09986247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8" name="Graphic 2">
                  <a:extLst>
                    <a:ext uri="{FF2B5EF4-FFF2-40B4-BE49-F238E27FC236}">
                      <a16:creationId xmlns:a16="http://schemas.microsoft.com/office/drawing/2014/main" id="{4CEEF16F-9EA7-45A7-B311-F2EC588706A3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CB0E8A70-E3CA-4435-BE5B-1D2FE2737AE3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44FB363-528F-4CCD-B1D8-749C2D989EDA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4AADCEC8-D5EA-41FD-95AA-8BC19378D3D4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6BC8A037-FBBC-429E-A76D-B1B9B6F144C3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7DCDC474-6491-4A73-A114-8FF21D025AF8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8" name="Graphic 2">
                <a:extLst>
                  <a:ext uri="{FF2B5EF4-FFF2-40B4-BE49-F238E27FC236}">
                    <a16:creationId xmlns:a16="http://schemas.microsoft.com/office/drawing/2014/main" id="{5B5C96F8-CFDC-4104-B8E5-C37DE67C01E3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9" name="Graphic 2">
                <a:extLst>
                  <a:ext uri="{FF2B5EF4-FFF2-40B4-BE49-F238E27FC236}">
                    <a16:creationId xmlns:a16="http://schemas.microsoft.com/office/drawing/2014/main" id="{60854515-6370-4287-B5F7-A021676C10C0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A79D0488-A09E-4833-956C-34B4D086030D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244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7F0B9-B701-45F0-9030-425E89BECE53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C5BDC">
                  <a:alpha val="83000"/>
                </a:srgbClr>
              </a:gs>
              <a:gs pos="98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392" y="2286696"/>
            <a:ext cx="2043008" cy="553998"/>
          </a:xfrm>
          <a:prstGeom prst="rect">
            <a:avLst/>
          </a:prstGeom>
        </p:spPr>
        <p:txBody>
          <a:bodyPr wrap="square" tIns="0" bIns="72000" anchor="ctr">
            <a:noAutofit/>
          </a:bodyPr>
          <a:lstStyle>
            <a:lvl1pPr marL="0" indent="0">
              <a:buNone/>
              <a:defRPr sz="4001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1949" y="57496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949" y="995584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949" y="141366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49" y="1826280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1949" y="223926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1949" y="265353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1949" y="307100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1949" y="348848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1949" y="390562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31949" y="432624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3667" y="574963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3667" y="99558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23667" y="1413661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23667" y="1826281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3667" y="2247319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23667" y="2667940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23667" y="3086019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3667" y="3487126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23667" y="390816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23667" y="4328785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14861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">
    <p:bg>
      <p:bgPr>
        <a:gradFill>
          <a:gsLst>
            <a:gs pos="24000">
              <a:srgbClr val="1B4473"/>
            </a:gs>
            <a:gs pos="99000">
              <a:srgbClr val="17375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30">
            <a:extLst>
              <a:ext uri="{FF2B5EF4-FFF2-40B4-BE49-F238E27FC236}">
                <a16:creationId xmlns:a16="http://schemas.microsoft.com/office/drawing/2014/main" id="{7FE86D65-2559-834F-9D91-BC7699551B17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73753">
                  <a:alpha val="0"/>
                </a:srgbClr>
              </a:gs>
              <a:gs pos="91000">
                <a:srgbClr val="1C49C9">
                  <a:alpha val="5200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68A2841C-D7A7-1E48-9AE1-C71D27F39930}"/>
              </a:ext>
            </a:extLst>
          </p:cNvPr>
          <p:cNvSpPr/>
          <p:nvPr userDrawn="1"/>
        </p:nvSpPr>
        <p:spPr bwMode="auto">
          <a:xfrm>
            <a:off x="4401216" y="656973"/>
            <a:ext cx="4742784" cy="4486529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 flip="none" rotWithShape="1">
            <a:gsLst>
              <a:gs pos="0">
                <a:srgbClr val="1C49C9">
                  <a:alpha val="49000"/>
                </a:srgbClr>
              </a:gs>
              <a:gs pos="91000">
                <a:srgbClr val="173753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Line 8">
            <a:extLst>
              <a:ext uri="{FF2B5EF4-FFF2-40B4-BE49-F238E27FC236}">
                <a16:creationId xmlns:a16="http://schemas.microsoft.com/office/drawing/2014/main" id="{4A385523-DEB2-0F47-B528-AAF01D798EEC}"/>
              </a:ext>
            </a:extLst>
          </p:cNvPr>
          <p:cNvCxnSpPr/>
          <p:nvPr userDrawn="1"/>
        </p:nvCxnSpPr>
        <p:spPr>
          <a:xfrm>
            <a:off x="3093929" y="-2004036"/>
            <a:ext cx="0" cy="0"/>
          </a:xfrm>
          <a:prstGeom prst="line">
            <a:avLst/>
          </a:prstGeom>
          <a:ln w="12700">
            <a:solidFill>
              <a:srgbClr val="00E29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2" y="2156252"/>
            <a:ext cx="8382001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10CFC-7B3B-0E4F-AB95-CF3E4D002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F5A27-EB7C-0342-8268-149C1A7DB3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9F18CB9D-22F2-634B-9EB3-AA5586099893}"/>
              </a:ext>
            </a:extLst>
          </p:cNvPr>
          <p:cNvSpPr/>
          <p:nvPr userDrawn="1"/>
        </p:nvSpPr>
        <p:spPr bwMode="auto">
          <a:xfrm rot="18900000" flipH="1">
            <a:off x="7172609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4C5BDC"/>
              </a:gs>
              <a:gs pos="10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3024278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">
    <p:bg>
      <p:bgPr>
        <a:gradFill>
          <a:gsLst>
            <a:gs pos="0">
              <a:srgbClr val="173753"/>
            </a:gs>
            <a:gs pos="89000">
              <a:srgbClr val="4C5B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73753">
                  <a:alpha val="0"/>
                </a:srgbClr>
              </a:gs>
              <a:gs pos="91000">
                <a:srgbClr val="1B4473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sp>
        <p:nvSpPr>
          <p:cNvPr id="19" name="Line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7172609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4C5BDC"/>
              </a:gs>
              <a:gs pos="10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40" y="2161160"/>
            <a:ext cx="8137525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F1BC884B-CB57-4133-AE3D-672DDC090EE2}"/>
              </a:ext>
            </a:extLst>
          </p:cNvPr>
          <p:cNvGrpSpPr/>
          <p:nvPr userDrawn="1"/>
        </p:nvGrpSpPr>
        <p:grpSpPr>
          <a:xfrm>
            <a:off x="3829841" y="3409951"/>
            <a:ext cx="1484320" cy="469280"/>
            <a:chOff x="2809874" y="2046922"/>
            <a:chExt cx="3530918" cy="1116330"/>
          </a:xfrm>
          <a:solidFill>
            <a:schemeClr val="bg1"/>
          </a:solidFill>
        </p:grpSpPr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D3293BC9-45C4-41D6-AB15-254A324AFEA5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solidFill>
              <a:schemeClr val="bg1"/>
            </a:solidFill>
          </p:grpSpPr>
          <p:grpSp>
            <p:nvGrpSpPr>
              <p:cNvPr id="23" name="Graphic 2">
                <a:extLst>
                  <a:ext uri="{FF2B5EF4-FFF2-40B4-BE49-F238E27FC236}">
                    <a16:creationId xmlns:a16="http://schemas.microsoft.com/office/drawing/2014/main" id="{F821F94E-9827-400C-BF3A-735F1CD0E0C0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solidFill>
                <a:schemeClr val="bg1"/>
              </a:solidFill>
            </p:grpSpPr>
            <p:sp>
              <p:nvSpPr>
                <p:cNvPr id="31" name="Graphic 2">
                  <a:extLst>
                    <a:ext uri="{FF2B5EF4-FFF2-40B4-BE49-F238E27FC236}">
                      <a16:creationId xmlns:a16="http://schemas.microsoft.com/office/drawing/2014/main" id="{9F4015BA-13F6-43BA-81C7-CE99D379A63B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32" name="Graphic 2">
                  <a:extLst>
                    <a:ext uri="{FF2B5EF4-FFF2-40B4-BE49-F238E27FC236}">
                      <a16:creationId xmlns:a16="http://schemas.microsoft.com/office/drawing/2014/main" id="{5B198D94-F216-4E47-B358-57FA63DE6092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solidFill>
                  <a:schemeClr val="bg1"/>
                </a:solidFill>
              </p:grpSpPr>
              <p:sp>
                <p:nvSpPr>
                  <p:cNvPr id="33" name="Graphic 2">
                    <a:extLst>
                      <a:ext uri="{FF2B5EF4-FFF2-40B4-BE49-F238E27FC236}">
                        <a16:creationId xmlns:a16="http://schemas.microsoft.com/office/drawing/2014/main" id="{D0FC3433-67E7-4C0B-BF31-44F0396252F3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4" name="Graphic 2">
                    <a:extLst>
                      <a:ext uri="{FF2B5EF4-FFF2-40B4-BE49-F238E27FC236}">
                        <a16:creationId xmlns:a16="http://schemas.microsoft.com/office/drawing/2014/main" id="{20B26623-9CD9-4DBF-998F-535821ABDD0B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5" name="Graphic 2">
                    <a:extLst>
                      <a:ext uri="{FF2B5EF4-FFF2-40B4-BE49-F238E27FC236}">
                        <a16:creationId xmlns:a16="http://schemas.microsoft.com/office/drawing/2014/main" id="{F1C13A95-6680-4F0D-9514-0CD965ADECE3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24" name="Graphic 2">
                <a:extLst>
                  <a:ext uri="{FF2B5EF4-FFF2-40B4-BE49-F238E27FC236}">
                    <a16:creationId xmlns:a16="http://schemas.microsoft.com/office/drawing/2014/main" id="{B9C18276-D37C-47B5-ABC9-B4056446E39D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solidFill>
                <a:schemeClr val="bg1"/>
              </a:solidFill>
            </p:grpSpPr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D932309E-E229-4AF7-929A-D673A3625C1E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39E565E6-8E70-4A53-95C5-DDC344D1327D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7" name="Graphic 2">
                  <a:extLst>
                    <a:ext uri="{FF2B5EF4-FFF2-40B4-BE49-F238E27FC236}">
                      <a16:creationId xmlns:a16="http://schemas.microsoft.com/office/drawing/2014/main" id="{BEA4FE33-4DE6-43EC-AD5E-540217245929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8" name="Graphic 2">
                  <a:extLst>
                    <a:ext uri="{FF2B5EF4-FFF2-40B4-BE49-F238E27FC236}">
                      <a16:creationId xmlns:a16="http://schemas.microsoft.com/office/drawing/2014/main" id="{668AB974-7E7A-4163-A5A0-ADCF55BF0BE7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9" name="Graphic 2">
                  <a:extLst>
                    <a:ext uri="{FF2B5EF4-FFF2-40B4-BE49-F238E27FC236}">
                      <a16:creationId xmlns:a16="http://schemas.microsoft.com/office/drawing/2014/main" id="{C9B8ACD2-731D-4797-B17E-3429580BA5D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0" name="Graphic 2">
                  <a:extLst>
                    <a:ext uri="{FF2B5EF4-FFF2-40B4-BE49-F238E27FC236}">
                      <a16:creationId xmlns:a16="http://schemas.microsoft.com/office/drawing/2014/main" id="{D1C3B78E-2492-4B66-9892-A8950AA09BFD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126CF497-4207-4B2B-9032-B1DF1252C344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solidFill>
              <a:schemeClr val="bg1"/>
            </a:solidFill>
          </p:grpSpPr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F26B1A93-49FE-4947-A00E-3F57D19B42DA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904D7DE6-3E9A-46FF-9FAB-2A53813D82C6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1ADEB482-6A83-4DAC-825F-29CC9E93AD0D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8" name="Graphic 2">
                <a:extLst>
                  <a:ext uri="{FF2B5EF4-FFF2-40B4-BE49-F238E27FC236}">
                    <a16:creationId xmlns:a16="http://schemas.microsoft.com/office/drawing/2014/main" id="{4DB2DD87-FC07-45C5-8ED3-E1DEFADEE288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8C31001B-0489-4770-B01B-08DF6C4843CB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1" name="Graphic 2">
                <a:extLst>
                  <a:ext uri="{FF2B5EF4-FFF2-40B4-BE49-F238E27FC236}">
                    <a16:creationId xmlns:a16="http://schemas.microsoft.com/office/drawing/2014/main" id="{A89335A1-6AE7-44C4-9218-2B15C03EC07D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2" name="Graphic 2">
                <a:extLst>
                  <a:ext uri="{FF2B5EF4-FFF2-40B4-BE49-F238E27FC236}">
                    <a16:creationId xmlns:a16="http://schemas.microsoft.com/office/drawing/2014/main" id="{287C1D00-B3C6-4B1D-BDAC-322D1E035332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841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204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729661" y="3564579"/>
            <a:ext cx="1911102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928271" y="1580957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481931" y="375807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Use the eyedropper to choose one of the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dirty="0">
                <a:solidFill>
                  <a:srgbClr val="93EB20"/>
                </a:solidFill>
                <a:latin typeface="+mj-lt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727934" y="4081251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993375" y="2942447"/>
            <a:ext cx="326826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b="0" dirty="0">
                <a:solidFill>
                  <a:srgbClr val="93EB20"/>
                </a:solidFill>
                <a:latin typeface="+mj-lt"/>
              </a:rPr>
              <a:t>Technical diagrams </a:t>
            </a:r>
            <a:r>
              <a:rPr lang="ru-RU" sz="1200" b="0" dirty="0">
                <a:solidFill>
                  <a:srgbClr val="93EB20"/>
                </a:solidFill>
                <a:latin typeface="+mj-lt"/>
              </a:rPr>
              <a:t>(</a:t>
            </a:r>
            <a:r>
              <a:rPr lang="en-US" sz="1200" b="0" dirty="0">
                <a:solidFill>
                  <a:srgbClr val="93EB20"/>
                </a:solidFill>
                <a:latin typeface="+mj-lt"/>
              </a:rPr>
              <a:t>Veeam)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7" y="3821375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7" y="4027565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708125" y="3649464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991611" y="1589195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991611" y="1958748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 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991611" y="2336225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text 2</a:t>
            </a: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991611" y="2673440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487580" y="1184233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tabLst>
                <a:tab pos="2062266" algn="l"/>
              </a:tabLst>
            </a:pPr>
            <a:r>
              <a:rPr lang="en-US" sz="1400" b="0" dirty="0">
                <a:solidFill>
                  <a:srgbClr val="93EB20"/>
                </a:solidFill>
                <a:latin typeface="+mj-lt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977750" y="1205382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400" b="0" dirty="0">
                <a:solidFill>
                  <a:srgbClr val="93EB20"/>
                </a:solidFill>
                <a:latin typeface="+mj-lt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991611" y="3280617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325897" y="2076931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325898" y="2407357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Highlighted text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325897" y="1743857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991611" y="2923673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503711" y="1926335"/>
            <a:ext cx="346422" cy="334811"/>
          </a:xfrm>
          <a:prstGeom prst="rect">
            <a:avLst/>
          </a:prstGeom>
          <a:solidFill>
            <a:srgbClr val="DCF7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509522" y="2911764"/>
            <a:ext cx="334801" cy="334811"/>
          </a:xfrm>
          <a:prstGeom prst="rect">
            <a:avLst/>
          </a:prstGeom>
          <a:solidFill>
            <a:srgbClr val="6431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509521" y="1585723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509524" y="2253696"/>
            <a:ext cx="334801" cy="334808"/>
          </a:xfrm>
          <a:prstGeom prst="rect">
            <a:avLst/>
          </a:prstGeom>
          <a:solidFill>
            <a:srgbClr val="EDAE4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509520" y="2584967"/>
            <a:ext cx="334801" cy="334811"/>
          </a:xfrm>
          <a:prstGeom prst="rect">
            <a:avLst/>
          </a:prstGeom>
          <a:solidFill>
            <a:srgbClr val="446CA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509471" y="3251202"/>
            <a:ext cx="334801" cy="334801"/>
          </a:xfrm>
          <a:prstGeom prst="rect">
            <a:avLst/>
          </a:prstGeom>
          <a:solidFill>
            <a:srgbClr val="2F6D51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509468" y="4022026"/>
            <a:ext cx="334801" cy="334808"/>
          </a:xfrm>
          <a:prstGeom prst="rect">
            <a:avLst/>
          </a:prstGeom>
          <a:solidFill>
            <a:srgbClr val="D73B4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993717" y="4057529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2368270"/>
            <a:ext cx="224165" cy="224175"/>
          </a:xfrm>
          <a:prstGeom prst="rect">
            <a:avLst/>
          </a:prstGeom>
          <a:solidFill>
            <a:srgbClr val="6431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2049927"/>
            <a:ext cx="224165" cy="2241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322487" y="3564583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993367" y="4037220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997494" y="3564581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1686782"/>
            <a:ext cx="224165" cy="224177"/>
          </a:xfrm>
          <a:prstGeom prst="rect">
            <a:avLst/>
          </a:prstGeom>
          <a:solidFill>
            <a:srgbClr val="446CA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674077" y="3697196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674077" y="4031952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893051" y="1681063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229085" y="1656814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909353" y="3216789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DARK theme |PRIMARY|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615456" y="3215162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LIGHT theme |SECONDARY|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4" y="3695225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20" y="3695044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371831" y="3708936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662213" y="3515053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327904" y="4037220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8118139" y="3664332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4" y="4035343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20" y="4035161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370229" y="4014554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2071511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8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8663" y="23150"/>
            <a:ext cx="1010857" cy="149132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17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no text -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7CDB7DF-858E-754A-84A6-49FDA3A19E73}"/>
              </a:ext>
            </a:extLst>
          </p:cNvPr>
          <p:cNvGrpSpPr/>
          <p:nvPr userDrawn="1"/>
        </p:nvGrpSpPr>
        <p:grpSpPr>
          <a:xfrm flipH="1">
            <a:off x="5683170" y="-731593"/>
            <a:ext cx="3537031" cy="7975405"/>
            <a:chOff x="-79486" y="-741365"/>
            <a:chExt cx="3537031" cy="7975405"/>
          </a:xfrm>
        </p:grpSpPr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15405F4E-873C-1E4B-BAF3-886286138435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9EB4F4">
                <a:alpha val="68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389E12D2-A62F-5242-B014-3310A44F0EAA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E7FA0FA5-45CC-9C45-B46B-222843D5C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0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no text -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D8CBC49-26A9-1A4F-B90C-38E5E9045738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C5BDC"/>
              </a:gs>
              <a:gs pos="97000">
                <a:schemeClr val="bg1">
                  <a:alpha val="0"/>
                </a:schemeClr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CDB7DF-858E-754A-84A6-49FDA3A19E73}"/>
              </a:ext>
            </a:extLst>
          </p:cNvPr>
          <p:cNvGrpSpPr/>
          <p:nvPr userDrawn="1"/>
        </p:nvGrpSpPr>
        <p:grpSpPr>
          <a:xfrm flipH="1">
            <a:off x="5715002" y="-731593"/>
            <a:ext cx="3537031" cy="7975405"/>
            <a:chOff x="-79486" y="-741365"/>
            <a:chExt cx="3537031" cy="7975405"/>
          </a:xfrm>
        </p:grpSpPr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15405F4E-873C-1E4B-BAF3-886286138435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4C5BDC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389E12D2-A62F-5242-B014-3310A44F0EAA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E7FA0FA5-45CC-9C45-B46B-222843D5C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29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9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ransition>
    <p:fade/>
  </p:transition>
  <p:hf hdr="0" dt="0"/>
  <p:txStyles>
    <p:titleStyle>
      <a:lvl1pPr algn="l" defTabSz="6860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67" indent="-259667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80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80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91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518" indent="-167951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91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232" indent="-172715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676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707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741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73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3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6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95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129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61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92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22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258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8280" userDrawn="1">
          <p15:clr>
            <a:srgbClr val="000000"/>
          </p15:clr>
        </p15:guide>
        <p15:guide id="6" pos="360" userDrawn="1">
          <p15:clr>
            <a:srgbClr val="000000"/>
          </p15:clr>
        </p15:guide>
        <p15:guide id="8" orient="horz" pos="270" userDrawn="1">
          <p15:clr>
            <a:srgbClr val="000000"/>
          </p15:clr>
        </p15:guide>
        <p15:guide id="13" orient="horz" pos="4518" userDrawn="1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0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>
    <p:fade/>
  </p:transition>
  <p:hf hdr="0" dt="0"/>
  <p:txStyles>
    <p:titleStyle>
      <a:lvl1pPr algn="l" defTabSz="686064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64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SzPct val="90000"/>
        <a:buFont typeface="Arial" pitchFamily="34" charset="0"/>
        <a:buNone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706" indent="-266706" algn="l" defTabSz="686064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91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518" indent="-167951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91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232" indent="-172715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76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707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741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73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3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6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95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129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61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92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22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258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4518" userDrawn="1">
          <p15:clr>
            <a:srgbClr val="000000"/>
          </p15:clr>
        </p15:guide>
        <p15:guide id="13" pos="8280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3F265D4D-12FE-584D-9CC6-DA08DB7E31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D40E40-F9C2-4A11-A4C2-4D33E15D2D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Michael COURCY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C6FB6D-E06F-47C9-A0E6-B12D592B73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Solution Architect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25856B-BC71-44B3-A36C-D71B00993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240072"/>
            <a:ext cx="8382000" cy="830997"/>
          </a:xfrm>
        </p:spPr>
        <p:txBody>
          <a:bodyPr/>
          <a:lstStyle/>
          <a:p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Advanced blueprint </a:t>
            </a:r>
            <a:endParaRPr lang="ru-RU" sz="4800" dirty="0"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Example with</a:t>
            </a:r>
            <a:r>
              <a:rPr lang="ru-RU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 </a:t>
            </a:r>
            <a:r>
              <a:rPr lang="en-US" sz="4800" dirty="0">
                <a:solidFill>
                  <a:srgbClr val="DCF763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Kafka</a:t>
            </a:r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 </a:t>
            </a:r>
            <a:endParaRPr lang="ru-RU" sz="4800" dirty="0"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8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2D341-3317-FB48-A6F6-C43D01C3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Consumers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623DF6-11E9-9846-B468-2DCEF3B2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0" y="742950"/>
            <a:ext cx="7607901" cy="36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B9801-113E-7E4C-AC0D-360BA64A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Brokers and Clusters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DEF855-8852-F643-B9B5-BF567457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97" y="742950"/>
            <a:ext cx="6824405" cy="39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#1 Setup the </a:t>
            </a:r>
            <a:r>
              <a:rPr lang="fr-FR" dirty="0" err="1"/>
              <a:t>env</a:t>
            </a:r>
            <a:r>
              <a:rPr lang="fr-FR" dirty="0"/>
              <a:t> : architecture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5A234D-7573-3D4D-9C8A-9AE6471D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9" y="1225449"/>
            <a:ext cx="8586061" cy="33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#2 Setup the </a:t>
            </a:r>
            <a:r>
              <a:rPr lang="fr-FR" dirty="0" err="1"/>
              <a:t>env</a:t>
            </a:r>
            <a:r>
              <a:rPr lang="fr-FR" dirty="0"/>
              <a:t> : </a:t>
            </a:r>
            <a:r>
              <a:rPr lang="fr-FR" dirty="0" err="1"/>
              <a:t>useful</a:t>
            </a:r>
            <a:r>
              <a:rPr lang="fr-FR" dirty="0"/>
              <a:t> script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1BCC9C-AB2F-C346-A627-E2BF3A5D5B94}"/>
              </a:ext>
            </a:extLst>
          </p:cNvPr>
          <p:cNvSpPr txBox="1"/>
          <p:nvPr/>
        </p:nvSpPr>
        <p:spPr>
          <a:xfrm>
            <a:off x="381000" y="994410"/>
            <a:ext cx="819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recreate_env.sh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count_message_per_seconds.sh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read_last_10_messages.sh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compare_topic.sh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Demo</a:t>
            </a:r>
            <a:r>
              <a:rPr lang="fr-F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72547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#1 Hot </a:t>
            </a:r>
            <a:r>
              <a:rPr lang="fr-FR" dirty="0" err="1"/>
              <a:t>Snapshot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DE88E1-05DC-4C4D-9506-E9B1E55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7" y="645026"/>
            <a:ext cx="6418308" cy="41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#2 hot </a:t>
            </a:r>
            <a:r>
              <a:rPr lang="fr-FR" dirty="0" err="1"/>
              <a:t>snapshot</a:t>
            </a:r>
            <a:r>
              <a:rPr lang="fr-FR" dirty="0"/>
              <a:t> :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snapshot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22EC85-0165-FC4B-BC8D-9DFF05E6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8640000" cy="38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#3 hot </a:t>
            </a:r>
            <a:r>
              <a:rPr lang="fr-FR" dirty="0" err="1"/>
              <a:t>snapshot</a:t>
            </a:r>
            <a:r>
              <a:rPr lang="fr-FR" dirty="0"/>
              <a:t> : at </a:t>
            </a:r>
            <a:r>
              <a:rPr lang="fr-FR" dirty="0" err="1"/>
              <a:t>snapshot</a:t>
            </a:r>
            <a:r>
              <a:rPr lang="fr-FR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66EE19-14D6-224E-B0FB-FC5F2AE3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2" y="628559"/>
            <a:ext cx="8916935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#4 hot </a:t>
            </a:r>
            <a:r>
              <a:rPr lang="fr-FR" dirty="0" err="1"/>
              <a:t>snapshot</a:t>
            </a:r>
            <a:r>
              <a:rPr lang="fr-FR" dirty="0"/>
              <a:t> : </a:t>
            </a:r>
            <a:r>
              <a:rPr lang="fr-FR" dirty="0" err="1"/>
              <a:t>restored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AB9846-FC14-F645-A42E-43E8D96D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5" y="720000"/>
            <a:ext cx="8640000" cy="38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#5 hot </a:t>
            </a:r>
            <a:r>
              <a:rPr lang="fr-FR" dirty="0" err="1"/>
              <a:t>snapshot</a:t>
            </a:r>
            <a:r>
              <a:rPr lang="fr-FR" dirty="0"/>
              <a:t> : 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1BCC9C-AB2F-C346-A627-E2BF3A5D5B94}"/>
              </a:ext>
            </a:extLst>
          </p:cNvPr>
          <p:cNvSpPr txBox="1"/>
          <p:nvPr/>
        </p:nvSpPr>
        <p:spPr>
          <a:xfrm>
            <a:off x="381000" y="994410"/>
            <a:ext cx="8191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Head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app</a:t>
            </a:r>
            <a:r>
              <a:rPr lang="fr-FR" sz="2000" dirty="0"/>
              <a:t> </a:t>
            </a:r>
            <a:r>
              <a:rPr lang="fr-FR" sz="2000" dirty="0" err="1"/>
              <a:t>unconsistent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b="1" dirty="0" err="1"/>
              <a:t>However</a:t>
            </a:r>
            <a:r>
              <a:rPr lang="fr-FR" sz="2000" b="1" dirty="0"/>
              <a:t> </a:t>
            </a:r>
            <a:r>
              <a:rPr lang="fr-FR" sz="2000" b="1" dirty="0" err="1"/>
              <a:t>tail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app</a:t>
            </a:r>
            <a:r>
              <a:rPr lang="fr-FR" sz="2000" b="1" dirty="0"/>
              <a:t> consistent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Depending</a:t>
            </a:r>
            <a:r>
              <a:rPr lang="fr-FR" sz="2000" dirty="0"/>
              <a:t> of the use case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a good </a:t>
            </a:r>
            <a:r>
              <a:rPr lang="fr-FR" sz="2000" dirty="0" err="1"/>
              <a:t>choice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Demo</a:t>
            </a:r>
            <a:r>
              <a:rPr lang="fr-F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47515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#App Consistent backup + </a:t>
            </a:r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5C12A3-34BB-7041-AB82-3260A6F7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538693"/>
            <a:ext cx="7373066" cy="46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3351" y="562442"/>
            <a:ext cx="2432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ea typeface="Roboto Condensed" panose="02000000000000000000" pitchFamily="2" charset="0"/>
                <a:cs typeface="Lato Semibold" panose="020F0502020204030203" pitchFamily="34" charset="0"/>
              </a:rPr>
              <a:t>Kafka</a:t>
            </a:r>
            <a:endParaRPr lang="ru-RU" sz="3300" b="1" dirty="0"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66301" y="492410"/>
            <a:ext cx="342900" cy="3429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5466601" y="835310"/>
            <a:ext cx="342900" cy="3429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135">
            <a:extLst>
              <a:ext uri="{FF2B5EF4-FFF2-40B4-BE49-F238E27FC236}">
                <a16:creationId xmlns:a16="http://schemas.microsoft.com/office/drawing/2014/main" id="{286BE25F-8799-F34C-80D3-A2D12FABE398}"/>
              </a:ext>
            </a:extLst>
          </p:cNvPr>
          <p:cNvGrpSpPr/>
          <p:nvPr/>
        </p:nvGrpSpPr>
        <p:grpSpPr>
          <a:xfrm>
            <a:off x="1020952" y="1832976"/>
            <a:ext cx="2973250" cy="2047971"/>
            <a:chOff x="750817" y="6010915"/>
            <a:chExt cx="3807532" cy="2622624"/>
          </a:xfrm>
        </p:grpSpPr>
        <p:pic>
          <p:nvPicPr>
            <p:cNvPr id="62" name="Graphic 16">
              <a:extLst>
                <a:ext uri="{FF2B5EF4-FFF2-40B4-BE49-F238E27FC236}">
                  <a16:creationId xmlns:a16="http://schemas.microsoft.com/office/drawing/2014/main" id="{5A953E49-D534-104B-ADB6-2451C057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023" y="6922604"/>
              <a:ext cx="731520" cy="731520"/>
            </a:xfrm>
            <a:prstGeom prst="rect">
              <a:avLst/>
            </a:prstGeom>
          </p:spPr>
        </p:pic>
        <p:pic>
          <p:nvPicPr>
            <p:cNvPr id="64" name="Graphic 22">
              <a:extLst>
                <a:ext uri="{FF2B5EF4-FFF2-40B4-BE49-F238E27FC236}">
                  <a16:creationId xmlns:a16="http://schemas.microsoft.com/office/drawing/2014/main" id="{1106402D-5A0D-4642-B4E6-7396E1FF6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0817" y="6010915"/>
              <a:ext cx="731520" cy="731520"/>
            </a:xfrm>
            <a:prstGeom prst="rect">
              <a:avLst/>
            </a:prstGeom>
          </p:spPr>
        </p:pic>
        <p:pic>
          <p:nvPicPr>
            <p:cNvPr id="68" name="Graphic 44">
              <a:extLst>
                <a:ext uri="{FF2B5EF4-FFF2-40B4-BE49-F238E27FC236}">
                  <a16:creationId xmlns:a16="http://schemas.microsoft.com/office/drawing/2014/main" id="{7AE74444-B658-E446-973B-BCDC3D98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023" y="7902019"/>
              <a:ext cx="731520" cy="731520"/>
            </a:xfrm>
            <a:prstGeom prst="rect">
              <a:avLst/>
            </a:prstGeom>
          </p:spPr>
        </p:pic>
        <p:sp>
          <p:nvSpPr>
            <p:cNvPr id="69" name="TextBox 47">
              <a:extLst>
                <a:ext uri="{FF2B5EF4-FFF2-40B4-BE49-F238E27FC236}">
                  <a16:creationId xmlns:a16="http://schemas.microsoft.com/office/drawing/2014/main" id="{4A4C011E-0CF1-C14C-8555-5C97AA80A8AE}"/>
                </a:ext>
              </a:extLst>
            </p:cNvPr>
            <p:cNvSpPr txBox="1"/>
            <p:nvPr/>
          </p:nvSpPr>
          <p:spPr>
            <a:xfrm>
              <a:off x="1634707" y="6139921"/>
              <a:ext cx="2902331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App-Consistent Backup</a:t>
              </a:r>
            </a:p>
          </p:txBody>
        </p:sp>
        <p:sp>
          <p:nvSpPr>
            <p:cNvPr id="70" name="TextBox 48">
              <a:extLst>
                <a:ext uri="{FF2B5EF4-FFF2-40B4-BE49-F238E27FC236}">
                  <a16:creationId xmlns:a16="http://schemas.microsoft.com/office/drawing/2014/main" id="{2B0C58BD-D845-814A-9CA2-38A03733D978}"/>
                </a:ext>
              </a:extLst>
            </p:cNvPr>
            <p:cNvSpPr txBox="1"/>
            <p:nvPr/>
          </p:nvSpPr>
          <p:spPr>
            <a:xfrm>
              <a:off x="1617837" y="7084622"/>
              <a:ext cx="2437823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Logical DB Capture</a:t>
              </a:r>
            </a:p>
          </p:txBody>
        </p:sp>
        <p:sp>
          <p:nvSpPr>
            <p:cNvPr id="72" name="TextBox 52">
              <a:extLst>
                <a:ext uri="{FF2B5EF4-FFF2-40B4-BE49-F238E27FC236}">
                  <a16:creationId xmlns:a16="http://schemas.microsoft.com/office/drawing/2014/main" id="{3D1A8FCF-2EA9-5F4F-ABD8-82E3954DE3BB}"/>
                </a:ext>
              </a:extLst>
            </p:cNvPr>
            <p:cNvSpPr txBox="1"/>
            <p:nvPr/>
          </p:nvSpPr>
          <p:spPr>
            <a:xfrm>
              <a:off x="1617837" y="8042080"/>
              <a:ext cx="2940512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Managed Data Services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B09556-A94E-40F3-A6B1-158026DB1E89}"/>
              </a:ext>
            </a:extLst>
          </p:cNvPr>
          <p:cNvGrpSpPr/>
          <p:nvPr/>
        </p:nvGrpSpPr>
        <p:grpSpPr>
          <a:xfrm>
            <a:off x="4986547" y="1851220"/>
            <a:ext cx="3033568" cy="1983328"/>
            <a:chOff x="7366000" y="3758767"/>
            <a:chExt cx="2696399" cy="1762889"/>
          </a:xfrm>
        </p:grpSpPr>
        <p:grpSp>
          <p:nvGrpSpPr>
            <p:cNvPr id="85" name="Group 143">
              <a:extLst>
                <a:ext uri="{FF2B5EF4-FFF2-40B4-BE49-F238E27FC236}">
                  <a16:creationId xmlns:a16="http://schemas.microsoft.com/office/drawing/2014/main" id="{FF63DF2C-5903-6C49-A8FB-F2EAA47F605B}"/>
                </a:ext>
              </a:extLst>
            </p:cNvPr>
            <p:cNvGrpSpPr/>
            <p:nvPr/>
          </p:nvGrpSpPr>
          <p:grpSpPr>
            <a:xfrm>
              <a:off x="7366002" y="3758767"/>
              <a:ext cx="2461074" cy="1081872"/>
              <a:chOff x="9483337" y="7939315"/>
              <a:chExt cx="3691609" cy="1622808"/>
            </a:xfrm>
          </p:grpSpPr>
          <p:pic>
            <p:nvPicPr>
              <p:cNvPr id="86" name="Graphic 65">
                <a:extLst>
                  <a:ext uri="{FF2B5EF4-FFF2-40B4-BE49-F238E27FC236}">
                    <a16:creationId xmlns:a16="http://schemas.microsoft.com/office/drawing/2014/main" id="{95F1FA39-6501-D740-8362-61B4B0A23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83337" y="8830603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87" name="Graphic 68">
                <a:extLst>
                  <a:ext uri="{FF2B5EF4-FFF2-40B4-BE49-F238E27FC236}">
                    <a16:creationId xmlns:a16="http://schemas.microsoft.com/office/drawing/2014/main" id="{625FFD79-7064-E848-8F91-1EC675E9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83337" y="793931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88" name="TextBox 97">
                <a:extLst>
                  <a:ext uri="{FF2B5EF4-FFF2-40B4-BE49-F238E27FC236}">
                    <a16:creationId xmlns:a16="http://schemas.microsoft.com/office/drawing/2014/main" id="{0B507C13-0D04-5B47-949F-811A40A5AC0B}"/>
                  </a:ext>
                </a:extLst>
              </p:cNvPr>
              <p:cNvSpPr txBox="1"/>
              <p:nvPr/>
            </p:nvSpPr>
            <p:spPr>
              <a:xfrm>
                <a:off x="10344795" y="8972469"/>
                <a:ext cx="2830151" cy="451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+mj-lt"/>
                  </a:rPr>
                  <a:t>Blueprint Extensibility</a:t>
                </a:r>
              </a:p>
            </p:txBody>
          </p:sp>
          <p:sp>
            <p:nvSpPr>
              <p:cNvPr id="89" name="TextBox 98">
                <a:extLst>
                  <a:ext uri="{FF2B5EF4-FFF2-40B4-BE49-F238E27FC236}">
                    <a16:creationId xmlns:a16="http://schemas.microsoft.com/office/drawing/2014/main" id="{F3342218-BC82-E34C-B8D6-BBE33C6E6A52}"/>
                  </a:ext>
                </a:extLst>
              </p:cNvPr>
              <p:cNvSpPr txBox="1"/>
              <p:nvPr/>
            </p:nvSpPr>
            <p:spPr>
              <a:xfrm>
                <a:off x="10344795" y="8048257"/>
                <a:ext cx="2390132" cy="451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+mj-lt"/>
                  </a:rPr>
                  <a:t>Application Hooks</a:t>
                </a:r>
              </a:p>
            </p:txBody>
          </p:sp>
        </p:grpSp>
        <p:pic>
          <p:nvPicPr>
            <p:cNvPr id="90" name="Graphic 42">
              <a:extLst>
                <a:ext uri="{FF2B5EF4-FFF2-40B4-BE49-F238E27FC236}">
                  <a16:creationId xmlns:a16="http://schemas.microsoft.com/office/drawing/2014/main" id="{49DF9E7D-74E2-4F4E-ABB5-620D41E5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66000" y="5033976"/>
              <a:ext cx="487680" cy="487680"/>
            </a:xfrm>
            <a:prstGeom prst="rect">
              <a:avLst/>
            </a:prstGeom>
          </p:spPr>
        </p:pic>
        <p:sp>
          <p:nvSpPr>
            <p:cNvPr id="91" name="TextBox 51">
              <a:extLst>
                <a:ext uri="{FF2B5EF4-FFF2-40B4-BE49-F238E27FC236}">
                  <a16:creationId xmlns:a16="http://schemas.microsoft.com/office/drawing/2014/main" id="{A5EBA044-67D7-9343-9A40-CBE72B26B1DE}"/>
                </a:ext>
              </a:extLst>
            </p:cNvPr>
            <p:cNvSpPr txBox="1"/>
            <p:nvPr/>
          </p:nvSpPr>
          <p:spPr>
            <a:xfrm>
              <a:off x="7940306" y="5128044"/>
              <a:ext cx="2122093" cy="300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Log and Replica Capture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0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89E7C-6000-4F07-8B6B-07050F383F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30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0AACC8-5863-5447-BE21-AA5949EE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45720" tIns="22860" rIns="45720" bIns="22860" rtlCol="0" anchor="t">
            <a:normAutofit/>
          </a:bodyPr>
          <a:lstStyle/>
          <a:p>
            <a:pPr algn="ctr" defTabSz="457223"/>
            <a:r>
              <a:rPr lang="en-US" sz="2800" dirty="0">
                <a:ea typeface="+mj-ea"/>
                <a:cs typeface="+mj-cs"/>
              </a:rPr>
              <a:t>What’s </a:t>
            </a:r>
            <a:r>
              <a:rPr lang="en-US" sz="2800" dirty="0" err="1">
                <a:ea typeface="+mj-ea"/>
                <a:cs typeface="+mj-cs"/>
              </a:rPr>
              <a:t>kafka</a:t>
            </a:r>
            <a:endParaRPr lang="en-US" sz="2800" dirty="0">
              <a:ea typeface="+mj-ea"/>
              <a:cs typeface="+mj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D4973-1609-4900-A331-D7EC602CA35E}"/>
              </a:ext>
            </a:extLst>
          </p:cNvPr>
          <p:cNvGrpSpPr/>
          <p:nvPr/>
        </p:nvGrpSpPr>
        <p:grpSpPr>
          <a:xfrm>
            <a:off x="3757790" y="1879948"/>
            <a:ext cx="1670050" cy="1670050"/>
            <a:chOff x="3835400" y="1873250"/>
            <a:chExt cx="1670050" cy="167005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1EDCF87-C36B-4D01-B433-B86696986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8128" y="2369735"/>
              <a:ext cx="1386672" cy="6326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AF43C6-3345-4D04-B707-6172706F3BA4}"/>
                </a:ext>
              </a:extLst>
            </p:cNvPr>
            <p:cNvSpPr/>
            <p:nvPr/>
          </p:nvSpPr>
          <p:spPr>
            <a:xfrm>
              <a:off x="3835400" y="1873250"/>
              <a:ext cx="1670050" cy="167005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956F6D-D565-4026-9CEC-4D0289B749DB}"/>
                </a:ext>
              </a:extLst>
            </p:cNvPr>
            <p:cNvSpPr txBox="1"/>
            <p:nvPr/>
          </p:nvSpPr>
          <p:spPr>
            <a:xfrm>
              <a:off x="4097391" y="3210979"/>
              <a:ext cx="118814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Kafka Cluster</a:t>
              </a:r>
              <a:endParaRPr lang="ru-RU" sz="1600" dirty="0" err="1">
                <a:solidFill>
                  <a:schemeClr val="tx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2CF5D9-9587-4024-86FE-302D46179B66}"/>
              </a:ext>
            </a:extLst>
          </p:cNvPr>
          <p:cNvSpPr txBox="1"/>
          <p:nvPr/>
        </p:nvSpPr>
        <p:spPr>
          <a:xfrm>
            <a:off x="1230804" y="2506101"/>
            <a:ext cx="10114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46A8C6"/>
                </a:solidFill>
                <a:latin typeface="+mn-lt"/>
              </a:rPr>
              <a:t>Connectors</a:t>
            </a:r>
            <a:endParaRPr lang="ru-RU" sz="1600" dirty="0" err="1">
              <a:solidFill>
                <a:srgbClr val="46A8C6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36280-E7A0-4A91-A76E-8BE06E48E60C}"/>
              </a:ext>
            </a:extLst>
          </p:cNvPr>
          <p:cNvSpPr txBox="1"/>
          <p:nvPr/>
        </p:nvSpPr>
        <p:spPr>
          <a:xfrm>
            <a:off x="4092678" y="4376304"/>
            <a:ext cx="100027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0467D"/>
                </a:solidFill>
                <a:latin typeface="+mn-lt"/>
              </a:rPr>
              <a:t>Consumers</a:t>
            </a:r>
            <a:endParaRPr lang="ru-RU" sz="1600" dirty="0" err="1">
              <a:solidFill>
                <a:srgbClr val="20467D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EA42-3409-457A-9ECC-5DC56EB2174D}"/>
              </a:ext>
            </a:extLst>
          </p:cNvPr>
          <p:cNvSpPr txBox="1"/>
          <p:nvPr/>
        </p:nvSpPr>
        <p:spPr>
          <a:xfrm>
            <a:off x="6948355" y="2506101"/>
            <a:ext cx="166827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643173"/>
                </a:solidFill>
                <a:latin typeface="+mn-lt"/>
              </a:rPr>
              <a:t>Stream Processors</a:t>
            </a:r>
            <a:endParaRPr lang="ru-RU" sz="1600" dirty="0" err="1">
              <a:solidFill>
                <a:srgbClr val="643173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50BDC-328C-4F7F-BAE6-C51CC399046A}"/>
              </a:ext>
            </a:extLst>
          </p:cNvPr>
          <p:cNvSpPr txBox="1"/>
          <p:nvPr/>
        </p:nvSpPr>
        <p:spPr>
          <a:xfrm>
            <a:off x="4146090" y="767196"/>
            <a:ext cx="8934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EDAE49"/>
                </a:solidFill>
                <a:latin typeface="+mn-lt"/>
              </a:rPr>
              <a:t>Producers</a:t>
            </a:r>
            <a:endParaRPr lang="ru-RU" sz="1600" dirty="0" err="1">
              <a:solidFill>
                <a:srgbClr val="EDAE49"/>
              </a:solidFill>
              <a:latin typeface="+mn-lt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B3217E9A-1D86-4F0B-9864-D8BEEBF9312B}"/>
              </a:ext>
            </a:extLst>
          </p:cNvPr>
          <p:cNvSpPr/>
          <p:nvPr/>
        </p:nvSpPr>
        <p:spPr>
          <a:xfrm>
            <a:off x="2465945" y="1920240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18F36E34-718C-4792-AA3F-4BD511B265EC}"/>
              </a:ext>
            </a:extLst>
          </p:cNvPr>
          <p:cNvSpPr/>
          <p:nvPr/>
        </p:nvSpPr>
        <p:spPr>
          <a:xfrm>
            <a:off x="2465945" y="2517828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DD4A8032-DE21-4D62-B8C6-0CDABCED50E8}"/>
              </a:ext>
            </a:extLst>
          </p:cNvPr>
          <p:cNvSpPr/>
          <p:nvPr/>
        </p:nvSpPr>
        <p:spPr>
          <a:xfrm>
            <a:off x="2465945" y="3115416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1E28B-5DC1-4044-B053-3B04A1631401}"/>
              </a:ext>
            </a:extLst>
          </p:cNvPr>
          <p:cNvGrpSpPr/>
          <p:nvPr/>
        </p:nvGrpSpPr>
        <p:grpSpPr>
          <a:xfrm>
            <a:off x="3557429" y="3933893"/>
            <a:ext cx="2070772" cy="368391"/>
            <a:chOff x="3557429" y="3933893"/>
            <a:chExt cx="2070772" cy="36839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3167E1-0B49-45B8-BD26-F4F0A9B8266D}"/>
                </a:ext>
              </a:extLst>
            </p:cNvPr>
            <p:cNvSpPr/>
            <p:nvPr/>
          </p:nvSpPr>
          <p:spPr>
            <a:xfrm>
              <a:off x="3557429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AAB5567-CFC9-4111-9102-27876FB78C9B}"/>
                </a:ext>
              </a:extLst>
            </p:cNvPr>
            <p:cNvSpPr/>
            <p:nvPr/>
          </p:nvSpPr>
          <p:spPr>
            <a:xfrm>
              <a:off x="4290208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3FAAB77-ACD3-45EF-873B-7068E017FBE5}"/>
                </a:ext>
              </a:extLst>
            </p:cNvPr>
            <p:cNvSpPr/>
            <p:nvPr/>
          </p:nvSpPr>
          <p:spPr>
            <a:xfrm>
              <a:off x="5022987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4E9267-52AE-438A-BAE0-7BB60BCD1AF4}"/>
              </a:ext>
            </a:extLst>
          </p:cNvPr>
          <p:cNvGrpSpPr/>
          <p:nvPr/>
        </p:nvGrpSpPr>
        <p:grpSpPr>
          <a:xfrm>
            <a:off x="3557429" y="1138577"/>
            <a:ext cx="2070772" cy="368391"/>
            <a:chOff x="3557429" y="1138577"/>
            <a:chExt cx="2070772" cy="36839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F48B3D-37E4-4F50-8878-E1020FFEF332}"/>
                </a:ext>
              </a:extLst>
            </p:cNvPr>
            <p:cNvSpPr/>
            <p:nvPr/>
          </p:nvSpPr>
          <p:spPr>
            <a:xfrm>
              <a:off x="3557429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1A36CD4-1F7F-4BCE-A4EC-518D1421E36B}"/>
                </a:ext>
              </a:extLst>
            </p:cNvPr>
            <p:cNvSpPr/>
            <p:nvPr/>
          </p:nvSpPr>
          <p:spPr>
            <a:xfrm>
              <a:off x="4290208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EA87BCE-0604-42BA-841A-D0889FFBCA91}"/>
                </a:ext>
              </a:extLst>
            </p:cNvPr>
            <p:cNvSpPr/>
            <p:nvPr/>
          </p:nvSpPr>
          <p:spPr>
            <a:xfrm>
              <a:off x="5022987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E9C524-896B-4A62-BF19-71F6126FF546}"/>
              </a:ext>
            </a:extLst>
          </p:cNvPr>
          <p:cNvSpPr/>
          <p:nvPr/>
        </p:nvSpPr>
        <p:spPr>
          <a:xfrm>
            <a:off x="6276553" y="1933861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644DB3-78FA-415C-BA50-CA8F97ABD312}"/>
              </a:ext>
            </a:extLst>
          </p:cNvPr>
          <p:cNvSpPr/>
          <p:nvPr/>
        </p:nvSpPr>
        <p:spPr>
          <a:xfrm>
            <a:off x="6276553" y="2523035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15A10B-DC14-4F50-A116-D609137997AE}"/>
              </a:ext>
            </a:extLst>
          </p:cNvPr>
          <p:cNvSpPr/>
          <p:nvPr/>
        </p:nvSpPr>
        <p:spPr>
          <a:xfrm>
            <a:off x="6276553" y="3124772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9850D3-CEB8-4F5B-8540-749AB88EC7BC}"/>
              </a:ext>
            </a:extLst>
          </p:cNvPr>
          <p:cNvCxnSpPr>
            <a:stCxn id="15" idx="4"/>
          </p:cNvCxnSpPr>
          <p:nvPr/>
        </p:nvCxnSpPr>
        <p:spPr>
          <a:xfrm flipV="1">
            <a:off x="2909077" y="2131255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A33000-F2A5-4B4D-81B1-7A185FD06C6E}"/>
              </a:ext>
            </a:extLst>
          </p:cNvPr>
          <p:cNvCxnSpPr/>
          <p:nvPr/>
        </p:nvCxnSpPr>
        <p:spPr>
          <a:xfrm flipV="1">
            <a:off x="2901774" y="2720429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8247D2-B6A1-45CD-B620-C3BFBE9B7815}"/>
              </a:ext>
            </a:extLst>
          </p:cNvPr>
          <p:cNvCxnSpPr/>
          <p:nvPr/>
        </p:nvCxnSpPr>
        <p:spPr>
          <a:xfrm flipV="1">
            <a:off x="2909076" y="3326302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0255A3-5356-4B3C-83F3-D0053CE9E4A9}"/>
              </a:ext>
            </a:extLst>
          </p:cNvPr>
          <p:cNvCxnSpPr>
            <a:cxnSpLocks/>
          </p:cNvCxnSpPr>
          <p:nvPr/>
        </p:nvCxnSpPr>
        <p:spPr>
          <a:xfrm flipH="1" flipV="1">
            <a:off x="5521452" y="2118057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D43DB2-5F56-48E9-B8F8-F54D7A93E054}"/>
              </a:ext>
            </a:extLst>
          </p:cNvPr>
          <p:cNvCxnSpPr>
            <a:cxnSpLocks/>
          </p:cNvCxnSpPr>
          <p:nvPr/>
        </p:nvCxnSpPr>
        <p:spPr>
          <a:xfrm flipH="1" flipV="1">
            <a:off x="5514149" y="2707231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E6C6A1-D73D-412E-A891-D316307DA5FD}"/>
              </a:ext>
            </a:extLst>
          </p:cNvPr>
          <p:cNvCxnSpPr>
            <a:cxnSpLocks/>
          </p:cNvCxnSpPr>
          <p:nvPr/>
        </p:nvCxnSpPr>
        <p:spPr>
          <a:xfrm flipH="1" flipV="1">
            <a:off x="5521451" y="3313104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53AD32-0211-4302-8476-DF49F63AC25A}"/>
              </a:ext>
            </a:extLst>
          </p:cNvPr>
          <p:cNvCxnSpPr>
            <a:cxnSpLocks/>
          </p:cNvCxnSpPr>
          <p:nvPr/>
        </p:nvCxnSpPr>
        <p:spPr>
          <a:xfrm>
            <a:off x="3860036" y="1513547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CA58E-F3DA-4903-BE11-698BBD31CBE6}"/>
              </a:ext>
            </a:extLst>
          </p:cNvPr>
          <p:cNvCxnSpPr>
            <a:cxnSpLocks/>
          </p:cNvCxnSpPr>
          <p:nvPr/>
        </p:nvCxnSpPr>
        <p:spPr>
          <a:xfrm>
            <a:off x="4613854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C2FC7B-2665-43C2-B2F6-CD764BDAFA7B}"/>
              </a:ext>
            </a:extLst>
          </p:cNvPr>
          <p:cNvCxnSpPr>
            <a:cxnSpLocks/>
          </p:cNvCxnSpPr>
          <p:nvPr/>
        </p:nvCxnSpPr>
        <p:spPr>
          <a:xfrm>
            <a:off x="5357215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D3F847-045E-47E8-A256-6EE2A897ADF1}"/>
              </a:ext>
            </a:extLst>
          </p:cNvPr>
          <p:cNvCxnSpPr>
            <a:cxnSpLocks/>
          </p:cNvCxnSpPr>
          <p:nvPr/>
        </p:nvCxnSpPr>
        <p:spPr>
          <a:xfrm flipV="1">
            <a:off x="3847959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F6F5F6-BCB7-44A6-AF6F-546F657B6CB0}"/>
              </a:ext>
            </a:extLst>
          </p:cNvPr>
          <p:cNvCxnSpPr>
            <a:cxnSpLocks/>
          </p:cNvCxnSpPr>
          <p:nvPr/>
        </p:nvCxnSpPr>
        <p:spPr>
          <a:xfrm flipV="1">
            <a:off x="4601777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77A56A-4AF9-4983-B04B-62F82DA1065D}"/>
              </a:ext>
            </a:extLst>
          </p:cNvPr>
          <p:cNvCxnSpPr>
            <a:cxnSpLocks/>
          </p:cNvCxnSpPr>
          <p:nvPr/>
        </p:nvCxnSpPr>
        <p:spPr>
          <a:xfrm flipV="1">
            <a:off x="5345138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1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Aggregate</a:t>
            </a:r>
            <a:r>
              <a:rPr lang="fr-FR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1EA87-02A5-9E49-A8A2-004D1A64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18363"/>
            <a:ext cx="7820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48D3CD-4971-AD46-86CA-F13D91DD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Congrat</a:t>
            </a:r>
            <a:r>
              <a:rPr lang="fr-FR" dirty="0"/>
              <a:t> </a:t>
            </a:r>
            <a:r>
              <a:rPr lang="fr-FR" dirty="0" err="1"/>
              <a:t>you’ve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a pub/</a:t>
            </a:r>
            <a:r>
              <a:rPr lang="fr-FR" dirty="0" err="1"/>
              <a:t>sub</a:t>
            </a:r>
            <a:r>
              <a:rPr lang="fr-FR" dirty="0"/>
              <a:t> system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5EB7F1-0A93-BE4B-AC2F-0111C72D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28675"/>
            <a:ext cx="79629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021C8-7115-9043-91C8-21345E8E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the </a:t>
            </a:r>
            <a:r>
              <a:rPr lang="fr-FR" dirty="0" err="1"/>
              <a:t>only</a:t>
            </a:r>
            <a:r>
              <a:rPr lang="fr-FR" dirty="0"/>
              <a:t> topic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global solution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FEDB2F-343C-0742-8711-CC10AA54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82" y="842688"/>
            <a:ext cx="7158552" cy="36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32BEE-8AA3-EB4A-8AE8-B747EA23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Enter Kafka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86A34E-67D2-4D43-B1B1-CD643F023E6A}"/>
              </a:ext>
            </a:extLst>
          </p:cNvPr>
          <p:cNvGrpSpPr/>
          <p:nvPr/>
        </p:nvGrpSpPr>
        <p:grpSpPr>
          <a:xfrm>
            <a:off x="3757790" y="1879948"/>
            <a:ext cx="1670050" cy="1670050"/>
            <a:chOff x="3835400" y="1873250"/>
            <a:chExt cx="1670050" cy="167005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045BA49-CE25-4424-BBBC-ABD32B81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128" y="2369735"/>
              <a:ext cx="1386672" cy="6326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EAB1B5-8A03-4850-A53A-EA7E24D0493A}"/>
                </a:ext>
              </a:extLst>
            </p:cNvPr>
            <p:cNvSpPr/>
            <p:nvPr/>
          </p:nvSpPr>
          <p:spPr>
            <a:xfrm>
              <a:off x="3835400" y="1873250"/>
              <a:ext cx="1670050" cy="167005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14A6CE-8BBA-4024-A60F-BA74A7AC0024}"/>
                </a:ext>
              </a:extLst>
            </p:cNvPr>
            <p:cNvSpPr txBox="1"/>
            <p:nvPr/>
          </p:nvSpPr>
          <p:spPr>
            <a:xfrm>
              <a:off x="4097391" y="3210979"/>
              <a:ext cx="118814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Kafka Cluster</a:t>
              </a:r>
              <a:endParaRPr lang="ru-RU" sz="1600" dirty="0" err="1">
                <a:solidFill>
                  <a:schemeClr val="tx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72E17A-F1A2-4F9A-8D01-152C99CC25B1}"/>
              </a:ext>
            </a:extLst>
          </p:cNvPr>
          <p:cNvSpPr txBox="1"/>
          <p:nvPr/>
        </p:nvSpPr>
        <p:spPr>
          <a:xfrm>
            <a:off x="1230804" y="2506101"/>
            <a:ext cx="10114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46A8C6"/>
                </a:solidFill>
                <a:latin typeface="+mn-lt"/>
              </a:rPr>
              <a:t>Connectors</a:t>
            </a:r>
            <a:endParaRPr lang="ru-RU" sz="1600" dirty="0" err="1">
              <a:solidFill>
                <a:srgbClr val="46A8C6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F7C8C-5788-4EA1-9FAE-C0D3CD9061C7}"/>
              </a:ext>
            </a:extLst>
          </p:cNvPr>
          <p:cNvSpPr txBox="1"/>
          <p:nvPr/>
        </p:nvSpPr>
        <p:spPr>
          <a:xfrm>
            <a:off x="4092678" y="4376304"/>
            <a:ext cx="100027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0467D"/>
                </a:solidFill>
                <a:latin typeface="+mn-lt"/>
              </a:rPr>
              <a:t>Consumers</a:t>
            </a:r>
            <a:endParaRPr lang="ru-RU" sz="1600" dirty="0" err="1">
              <a:solidFill>
                <a:srgbClr val="20467D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BFFA-291B-4B82-AE16-6F636D818E10}"/>
              </a:ext>
            </a:extLst>
          </p:cNvPr>
          <p:cNvSpPr txBox="1"/>
          <p:nvPr/>
        </p:nvSpPr>
        <p:spPr>
          <a:xfrm>
            <a:off x="6948355" y="2506101"/>
            <a:ext cx="166827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643173"/>
                </a:solidFill>
                <a:latin typeface="+mn-lt"/>
              </a:rPr>
              <a:t>Stream Processors</a:t>
            </a:r>
            <a:endParaRPr lang="ru-RU" sz="1600" dirty="0" err="1">
              <a:solidFill>
                <a:srgbClr val="643173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F0D56-0A9B-4775-916B-569E379AEC38}"/>
              </a:ext>
            </a:extLst>
          </p:cNvPr>
          <p:cNvSpPr txBox="1"/>
          <p:nvPr/>
        </p:nvSpPr>
        <p:spPr>
          <a:xfrm>
            <a:off x="4146090" y="767196"/>
            <a:ext cx="8934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EDAE49"/>
                </a:solidFill>
                <a:latin typeface="+mn-lt"/>
              </a:rPr>
              <a:t>Producers</a:t>
            </a:r>
            <a:endParaRPr lang="ru-RU" sz="1600" dirty="0" err="1">
              <a:solidFill>
                <a:srgbClr val="EDAE49"/>
              </a:solidFill>
              <a:latin typeface="+mn-lt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F73B1442-448D-40FB-A936-551A1931D5EF}"/>
              </a:ext>
            </a:extLst>
          </p:cNvPr>
          <p:cNvSpPr/>
          <p:nvPr/>
        </p:nvSpPr>
        <p:spPr>
          <a:xfrm>
            <a:off x="2465945" y="1920240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974C4548-37FC-4B88-ADC3-614C1C09BED5}"/>
              </a:ext>
            </a:extLst>
          </p:cNvPr>
          <p:cNvSpPr/>
          <p:nvPr/>
        </p:nvSpPr>
        <p:spPr>
          <a:xfrm>
            <a:off x="2465945" y="2517828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3501721-5216-447D-9F42-843B34D95BCB}"/>
              </a:ext>
            </a:extLst>
          </p:cNvPr>
          <p:cNvSpPr/>
          <p:nvPr/>
        </p:nvSpPr>
        <p:spPr>
          <a:xfrm>
            <a:off x="2465945" y="3115416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8BB438-597B-4B09-BDCE-A431BD5912EE}"/>
              </a:ext>
            </a:extLst>
          </p:cNvPr>
          <p:cNvGrpSpPr/>
          <p:nvPr/>
        </p:nvGrpSpPr>
        <p:grpSpPr>
          <a:xfrm>
            <a:off x="3557429" y="3933893"/>
            <a:ext cx="2070772" cy="368391"/>
            <a:chOff x="3557429" y="3933893"/>
            <a:chExt cx="2070772" cy="36839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76068AB-C456-49ED-8A2D-4870FF703EF4}"/>
                </a:ext>
              </a:extLst>
            </p:cNvPr>
            <p:cNvSpPr/>
            <p:nvPr/>
          </p:nvSpPr>
          <p:spPr>
            <a:xfrm>
              <a:off x="3557429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1F70364-149E-4AEF-BC93-CF94A58424E0}"/>
                </a:ext>
              </a:extLst>
            </p:cNvPr>
            <p:cNvSpPr/>
            <p:nvPr/>
          </p:nvSpPr>
          <p:spPr>
            <a:xfrm>
              <a:off x="4290208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23FF343-3B14-4352-A3D6-207E5CFEEC7E}"/>
                </a:ext>
              </a:extLst>
            </p:cNvPr>
            <p:cNvSpPr/>
            <p:nvPr/>
          </p:nvSpPr>
          <p:spPr>
            <a:xfrm>
              <a:off x="5022987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F231D8-D6B8-4D4F-8463-45144F1C6CF4}"/>
              </a:ext>
            </a:extLst>
          </p:cNvPr>
          <p:cNvGrpSpPr/>
          <p:nvPr/>
        </p:nvGrpSpPr>
        <p:grpSpPr>
          <a:xfrm>
            <a:off x="3557429" y="1138577"/>
            <a:ext cx="2070772" cy="368391"/>
            <a:chOff x="3557429" y="1138577"/>
            <a:chExt cx="2070772" cy="36839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142E86C-F697-4CF3-BE9C-A433E80BD03F}"/>
                </a:ext>
              </a:extLst>
            </p:cNvPr>
            <p:cNvSpPr/>
            <p:nvPr/>
          </p:nvSpPr>
          <p:spPr>
            <a:xfrm>
              <a:off x="3557429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3DC77DA-8757-47ED-970C-9E690F3F1B0B}"/>
                </a:ext>
              </a:extLst>
            </p:cNvPr>
            <p:cNvSpPr/>
            <p:nvPr/>
          </p:nvSpPr>
          <p:spPr>
            <a:xfrm>
              <a:off x="4290208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E96D18C-7E1C-473B-B1BF-DA0B6AA6CD9C}"/>
                </a:ext>
              </a:extLst>
            </p:cNvPr>
            <p:cNvSpPr/>
            <p:nvPr/>
          </p:nvSpPr>
          <p:spPr>
            <a:xfrm>
              <a:off x="5022987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F64BB2-ADA2-4D86-A043-30995571ECB8}"/>
              </a:ext>
            </a:extLst>
          </p:cNvPr>
          <p:cNvSpPr/>
          <p:nvPr/>
        </p:nvSpPr>
        <p:spPr>
          <a:xfrm>
            <a:off x="6276553" y="1933861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F99A326-CDCA-4101-A3E5-58BE67D45F7C}"/>
              </a:ext>
            </a:extLst>
          </p:cNvPr>
          <p:cNvSpPr/>
          <p:nvPr/>
        </p:nvSpPr>
        <p:spPr>
          <a:xfrm>
            <a:off x="6276553" y="2523035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AAD0F0-5C33-43BF-977C-FBD4F5A420A4}"/>
              </a:ext>
            </a:extLst>
          </p:cNvPr>
          <p:cNvSpPr/>
          <p:nvPr/>
        </p:nvSpPr>
        <p:spPr>
          <a:xfrm>
            <a:off x="6276553" y="3124772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620E2C-FDA1-4328-BEB9-C0106CA05D6E}"/>
              </a:ext>
            </a:extLst>
          </p:cNvPr>
          <p:cNvCxnSpPr>
            <a:stCxn id="13" idx="4"/>
          </p:cNvCxnSpPr>
          <p:nvPr/>
        </p:nvCxnSpPr>
        <p:spPr>
          <a:xfrm flipV="1">
            <a:off x="2909077" y="2131255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639D7B-10F8-4387-9238-F681412892D7}"/>
              </a:ext>
            </a:extLst>
          </p:cNvPr>
          <p:cNvCxnSpPr/>
          <p:nvPr/>
        </p:nvCxnSpPr>
        <p:spPr>
          <a:xfrm flipV="1">
            <a:off x="2901774" y="2720429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F4E20A-CB67-4FCA-AA81-DFC7060B032C}"/>
              </a:ext>
            </a:extLst>
          </p:cNvPr>
          <p:cNvCxnSpPr/>
          <p:nvPr/>
        </p:nvCxnSpPr>
        <p:spPr>
          <a:xfrm flipV="1">
            <a:off x="2909076" y="3326302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6FD6F2-13CA-459C-92FB-FDD4246A208A}"/>
              </a:ext>
            </a:extLst>
          </p:cNvPr>
          <p:cNvCxnSpPr>
            <a:cxnSpLocks/>
          </p:cNvCxnSpPr>
          <p:nvPr/>
        </p:nvCxnSpPr>
        <p:spPr>
          <a:xfrm flipH="1" flipV="1">
            <a:off x="5521452" y="2118057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5A001C-2D58-4AD9-8905-2954D888731B}"/>
              </a:ext>
            </a:extLst>
          </p:cNvPr>
          <p:cNvCxnSpPr>
            <a:cxnSpLocks/>
          </p:cNvCxnSpPr>
          <p:nvPr/>
        </p:nvCxnSpPr>
        <p:spPr>
          <a:xfrm flipH="1" flipV="1">
            <a:off x="5514149" y="2707231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FBE4F5-31C0-4B77-8975-256385A91AED}"/>
              </a:ext>
            </a:extLst>
          </p:cNvPr>
          <p:cNvCxnSpPr>
            <a:cxnSpLocks/>
          </p:cNvCxnSpPr>
          <p:nvPr/>
        </p:nvCxnSpPr>
        <p:spPr>
          <a:xfrm flipH="1" flipV="1">
            <a:off x="5521451" y="3313104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7C399C-73D4-4721-942E-2AC7987A5802}"/>
              </a:ext>
            </a:extLst>
          </p:cNvPr>
          <p:cNvCxnSpPr>
            <a:cxnSpLocks/>
          </p:cNvCxnSpPr>
          <p:nvPr/>
        </p:nvCxnSpPr>
        <p:spPr>
          <a:xfrm>
            <a:off x="3860036" y="1513547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A236F0-DC14-47D9-BE61-7FFA408FB81A}"/>
              </a:ext>
            </a:extLst>
          </p:cNvPr>
          <p:cNvCxnSpPr>
            <a:cxnSpLocks/>
          </p:cNvCxnSpPr>
          <p:nvPr/>
        </p:nvCxnSpPr>
        <p:spPr>
          <a:xfrm>
            <a:off x="4613854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A1857A-814A-457E-9ED3-6668217E6319}"/>
              </a:ext>
            </a:extLst>
          </p:cNvPr>
          <p:cNvCxnSpPr>
            <a:cxnSpLocks/>
          </p:cNvCxnSpPr>
          <p:nvPr/>
        </p:nvCxnSpPr>
        <p:spPr>
          <a:xfrm>
            <a:off x="5357215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0C9CA6-F311-4C56-A6C6-2D4C40CA44C8}"/>
              </a:ext>
            </a:extLst>
          </p:cNvPr>
          <p:cNvCxnSpPr>
            <a:cxnSpLocks/>
          </p:cNvCxnSpPr>
          <p:nvPr/>
        </p:nvCxnSpPr>
        <p:spPr>
          <a:xfrm flipV="1">
            <a:off x="3847959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1434B9-0EE9-4F14-B761-7F9019DFE5B8}"/>
              </a:ext>
            </a:extLst>
          </p:cNvPr>
          <p:cNvCxnSpPr>
            <a:cxnSpLocks/>
          </p:cNvCxnSpPr>
          <p:nvPr/>
        </p:nvCxnSpPr>
        <p:spPr>
          <a:xfrm flipV="1">
            <a:off x="4601777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3AC3FB-C6B1-4959-8EF9-E6D663E43C9A}"/>
              </a:ext>
            </a:extLst>
          </p:cNvPr>
          <p:cNvCxnSpPr>
            <a:cxnSpLocks/>
          </p:cNvCxnSpPr>
          <p:nvPr/>
        </p:nvCxnSpPr>
        <p:spPr>
          <a:xfrm flipV="1">
            <a:off x="5345138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CD1EB-5084-A24D-99DD-D2EA3A33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and partitions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831CA6-3D2B-E54B-BE2F-2AECB3A9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947738"/>
            <a:ext cx="81438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y slides">
  <a:themeElements>
    <a:clrScheme name="Kasten">
      <a:dk1>
        <a:srgbClr val="3F3F3F"/>
      </a:dk1>
      <a:lt1>
        <a:srgbClr val="FFFFFF"/>
      </a:lt1>
      <a:dk2>
        <a:srgbClr val="003738"/>
      </a:dk2>
      <a:lt2>
        <a:srgbClr val="FFFFFF"/>
      </a:lt2>
      <a:accent1>
        <a:srgbClr val="DCF763"/>
      </a:accent1>
      <a:accent2>
        <a:srgbClr val="46A8C6"/>
      </a:accent2>
      <a:accent3>
        <a:srgbClr val="EDAE49"/>
      </a:accent3>
      <a:accent4>
        <a:srgbClr val="446CA9"/>
      </a:accent4>
      <a:accent5>
        <a:srgbClr val="643173"/>
      </a:accent5>
      <a:accent6>
        <a:srgbClr val="2F6D51"/>
      </a:accent6>
      <a:hlink>
        <a:srgbClr val="DCF763"/>
      </a:hlink>
      <a:folHlink>
        <a:srgbClr val="46A8C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BRIGHT THEME slides (secondary)">
  <a:themeElements>
    <a:clrScheme name="Custom 3">
      <a:dk1>
        <a:srgbClr val="3F3F3F"/>
      </a:dk1>
      <a:lt1>
        <a:srgbClr val="FFFFFF"/>
      </a:lt1>
      <a:dk2>
        <a:srgbClr val="003738"/>
      </a:dk2>
      <a:lt2>
        <a:srgbClr val="FFFFFF"/>
      </a:lt2>
      <a:accent1>
        <a:srgbClr val="DCF763"/>
      </a:accent1>
      <a:accent2>
        <a:srgbClr val="46A8C6"/>
      </a:accent2>
      <a:accent3>
        <a:srgbClr val="EDAE49"/>
      </a:accent3>
      <a:accent4>
        <a:srgbClr val="446CA9"/>
      </a:accent4>
      <a:accent5>
        <a:srgbClr val="643173"/>
      </a:accent5>
      <a:accent6>
        <a:srgbClr val="2F6D51"/>
      </a:accent6>
      <a:hlink>
        <a:srgbClr val="DCF763"/>
      </a:hlink>
      <a:folHlink>
        <a:srgbClr val="46A8C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>
        <a:spAutoFit/>
      </a:bodyPr>
      <a:lstStyle>
        <a:defPPr algn="ctr">
          <a:defRPr sz="2000" dirty="0" err="1" smtClean="0">
            <a:solidFill>
              <a:schemeClr val="tx1">
                <a:lumMod val="7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273</Words>
  <Application>Microsoft Macintosh PowerPoint</Application>
  <PresentationFormat>Affichage à l'écran (16:9)</PresentationFormat>
  <Paragraphs>76</Paragraphs>
  <Slides>20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Arial</vt:lpstr>
      <vt:lpstr>Calibri</vt:lpstr>
      <vt:lpstr>Tahoma</vt:lpstr>
      <vt:lpstr>Key slides</vt:lpstr>
      <vt:lpstr>BRIGHT THEME slides (secondary)</vt:lpstr>
      <vt:lpstr>Présentation PowerPoint</vt:lpstr>
      <vt:lpstr>Présentation PowerPoint</vt:lpstr>
      <vt:lpstr>What’s kafka</vt:lpstr>
      <vt:lpstr>Aggregate data</vt:lpstr>
      <vt:lpstr>Each individual connection increase technical debt </vt:lpstr>
      <vt:lpstr>Congrat you’ve built a pub/sub system ! </vt:lpstr>
      <vt:lpstr>But metrics is not the only topic we need a global solution </vt:lpstr>
      <vt:lpstr>Enter Kafka</vt:lpstr>
      <vt:lpstr>Topic and partitions </vt:lpstr>
      <vt:lpstr>Consumers</vt:lpstr>
      <vt:lpstr>Brokers and Clusters</vt:lpstr>
      <vt:lpstr>#1 Setup the env : architecture </vt:lpstr>
      <vt:lpstr>#2 Setup the env : useful script</vt:lpstr>
      <vt:lpstr>#1 Hot Snapshot</vt:lpstr>
      <vt:lpstr>#2 hot snapshot : before snapshot </vt:lpstr>
      <vt:lpstr>#3 hot snapshot : at snapshot </vt:lpstr>
      <vt:lpstr>#4 hot snapshot : restored</vt:lpstr>
      <vt:lpstr>#5 hot snapshot : conclusion</vt:lpstr>
      <vt:lpstr>#App Consistent backup + demo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Michael Courcy</dc:creator>
  <cp:lastModifiedBy>Michael Courcy</cp:lastModifiedBy>
  <cp:revision>38</cp:revision>
  <dcterms:created xsi:type="dcterms:W3CDTF">2021-06-07T16:24:36Z</dcterms:created>
  <dcterms:modified xsi:type="dcterms:W3CDTF">2021-06-24T22:15:07Z</dcterms:modified>
</cp:coreProperties>
</file>